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45"/>
  </p:notesMasterIdLst>
  <p:sldIdLst>
    <p:sldId id="256" r:id="rId2"/>
    <p:sldId id="336" r:id="rId3"/>
    <p:sldId id="257" r:id="rId4"/>
    <p:sldId id="339" r:id="rId5"/>
    <p:sldId id="338" r:id="rId6"/>
    <p:sldId id="340" r:id="rId7"/>
    <p:sldId id="346" r:id="rId8"/>
    <p:sldId id="341" r:id="rId9"/>
    <p:sldId id="347" r:id="rId10"/>
    <p:sldId id="348" r:id="rId11"/>
    <p:sldId id="342" r:id="rId12"/>
    <p:sldId id="349" r:id="rId13"/>
    <p:sldId id="343" r:id="rId14"/>
    <p:sldId id="344" r:id="rId15"/>
    <p:sldId id="345" r:id="rId16"/>
    <p:sldId id="350" r:id="rId17"/>
    <p:sldId id="351" r:id="rId18"/>
    <p:sldId id="352" r:id="rId19"/>
    <p:sldId id="353" r:id="rId20"/>
    <p:sldId id="355" r:id="rId21"/>
    <p:sldId id="356" r:id="rId22"/>
    <p:sldId id="357" r:id="rId23"/>
    <p:sldId id="359" r:id="rId24"/>
    <p:sldId id="360" r:id="rId25"/>
    <p:sldId id="358" r:id="rId26"/>
    <p:sldId id="361" r:id="rId27"/>
    <p:sldId id="362" r:id="rId28"/>
    <p:sldId id="363" r:id="rId29"/>
    <p:sldId id="364" r:id="rId30"/>
    <p:sldId id="365" r:id="rId31"/>
    <p:sldId id="366" r:id="rId32"/>
    <p:sldId id="367" r:id="rId33"/>
    <p:sldId id="368" r:id="rId34"/>
    <p:sldId id="369" r:id="rId35"/>
    <p:sldId id="370" r:id="rId36"/>
    <p:sldId id="371" r:id="rId37"/>
    <p:sldId id="372" r:id="rId38"/>
    <p:sldId id="373" r:id="rId39"/>
    <p:sldId id="374" r:id="rId40"/>
    <p:sldId id="375" r:id="rId41"/>
    <p:sldId id="376" r:id="rId42"/>
    <p:sldId id="377" r:id="rId43"/>
    <p:sldId id="378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2" autoAdjust="0"/>
    <p:restoredTop sz="90299" autoAdjust="0"/>
  </p:normalViewPr>
  <p:slideViewPr>
    <p:cSldViewPr snapToGrid="0">
      <p:cViewPr>
        <p:scale>
          <a:sx n="108" d="100"/>
          <a:sy n="108" d="100"/>
        </p:scale>
        <p:origin x="-80" y="8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85C628-BB71-4F8F-B9DF-C4BB993D34BA}" type="datetimeFigureOut">
              <a:rPr lang="en-GB" smtClean="0"/>
              <a:t>08/11/17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A36FA4-FB03-4238-944B-15AC089889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6500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Autoscaling</a:t>
            </a:r>
            <a:endParaRPr lang="en-US" dirty="0" smtClean="0"/>
          </a:p>
          <a:p>
            <a:r>
              <a:rPr lang="en-US" dirty="0" smtClean="0"/>
              <a:t>	</a:t>
            </a:r>
          </a:p>
          <a:p>
            <a:r>
              <a:rPr lang="en-US" dirty="0" smtClean="0"/>
              <a:t>	https://</a:t>
            </a:r>
            <a:r>
              <a:rPr lang="en-US" dirty="0" err="1" smtClean="0"/>
              <a:t>kubernetes.io</a:t>
            </a:r>
            <a:r>
              <a:rPr lang="en-US" dirty="0" smtClean="0"/>
              <a:t>/docs/tasks/run-application/horizontal-pod-</a:t>
            </a:r>
            <a:r>
              <a:rPr lang="en-US" dirty="0" err="1" smtClean="0"/>
              <a:t>autoscale</a:t>
            </a:r>
            <a:r>
              <a:rPr lang="en-US" dirty="0" smtClean="0"/>
              <a:t>-walkthrough/</a:t>
            </a:r>
          </a:p>
          <a:p>
            <a:endParaRPr lang="en-US" dirty="0" smtClean="0"/>
          </a:p>
          <a:p>
            <a:r>
              <a:rPr lang="en-US" dirty="0" smtClean="0"/>
              <a:t>	&gt;&gt;&gt; </a:t>
            </a:r>
            <a:r>
              <a:rPr lang="en-US" dirty="0" err="1" smtClean="0"/>
              <a:t>Fazer</a:t>
            </a:r>
            <a:r>
              <a:rPr lang="en-US" dirty="0" smtClean="0"/>
              <a:t> deployment</a:t>
            </a:r>
          </a:p>
          <a:p>
            <a:r>
              <a:rPr lang="en-US" dirty="0" smtClean="0"/>
              <a:t>	$ </a:t>
            </a:r>
            <a:r>
              <a:rPr lang="en-US" dirty="0" err="1" smtClean="0"/>
              <a:t>kubectl</a:t>
            </a:r>
            <a:r>
              <a:rPr lang="en-US" dirty="0" smtClean="0"/>
              <a:t> run </a:t>
            </a:r>
            <a:r>
              <a:rPr lang="en-US" dirty="0" err="1" smtClean="0"/>
              <a:t>php</a:t>
            </a:r>
            <a:r>
              <a:rPr lang="en-US" dirty="0" smtClean="0"/>
              <a:t>-apache --image=</a:t>
            </a:r>
            <a:r>
              <a:rPr lang="en-US" dirty="0" err="1" smtClean="0"/>
              <a:t>gcr.io</a:t>
            </a:r>
            <a:r>
              <a:rPr lang="en-US" dirty="0" smtClean="0"/>
              <a:t>/</a:t>
            </a:r>
            <a:r>
              <a:rPr lang="en-US" dirty="0" err="1" smtClean="0"/>
              <a:t>google_containers</a:t>
            </a:r>
            <a:r>
              <a:rPr lang="en-US" dirty="0" smtClean="0"/>
              <a:t>/</a:t>
            </a:r>
            <a:r>
              <a:rPr lang="en-US" dirty="0" err="1" smtClean="0"/>
              <a:t>hpa</a:t>
            </a:r>
            <a:r>
              <a:rPr lang="en-US" dirty="0" smtClean="0"/>
              <a:t>-example --requests=</a:t>
            </a:r>
            <a:r>
              <a:rPr lang="en-US" dirty="0" err="1" smtClean="0"/>
              <a:t>cpu</a:t>
            </a:r>
            <a:r>
              <a:rPr lang="en-US" dirty="0" smtClean="0"/>
              <a:t>=200m --expose --port=80</a:t>
            </a:r>
          </a:p>
          <a:p>
            <a:endParaRPr lang="en-US" dirty="0" smtClean="0"/>
          </a:p>
          <a:p>
            <a:r>
              <a:rPr lang="en-US" dirty="0" smtClean="0"/>
              <a:t>	&gt;&gt;&gt; </a:t>
            </a:r>
            <a:r>
              <a:rPr lang="en-US" dirty="0" err="1" smtClean="0"/>
              <a:t>Configurar</a:t>
            </a:r>
            <a:r>
              <a:rPr lang="en-US" dirty="0" smtClean="0"/>
              <a:t> </a:t>
            </a:r>
            <a:r>
              <a:rPr lang="en-US" dirty="0" err="1" smtClean="0"/>
              <a:t>autoscaling</a:t>
            </a:r>
            <a:endParaRPr lang="en-US" dirty="0" smtClean="0"/>
          </a:p>
          <a:p>
            <a:r>
              <a:rPr lang="en-US" dirty="0" smtClean="0"/>
              <a:t>	$ </a:t>
            </a:r>
            <a:r>
              <a:rPr lang="en-US" dirty="0" err="1" smtClean="0"/>
              <a:t>kubectl</a:t>
            </a:r>
            <a:r>
              <a:rPr lang="en-US" dirty="0" smtClean="0"/>
              <a:t> </a:t>
            </a:r>
            <a:r>
              <a:rPr lang="en-US" dirty="0" err="1" smtClean="0"/>
              <a:t>autoscale</a:t>
            </a:r>
            <a:r>
              <a:rPr lang="en-US" dirty="0" smtClean="0"/>
              <a:t> deployment </a:t>
            </a:r>
            <a:r>
              <a:rPr lang="en-US" dirty="0" err="1" smtClean="0"/>
              <a:t>php</a:t>
            </a:r>
            <a:r>
              <a:rPr lang="en-US" dirty="0" smtClean="0"/>
              <a:t>-apache --</a:t>
            </a:r>
            <a:r>
              <a:rPr lang="en-US" dirty="0" err="1" smtClean="0"/>
              <a:t>cpu</a:t>
            </a:r>
            <a:r>
              <a:rPr lang="en-US" dirty="0" smtClean="0"/>
              <a:t>-percent=50 --min=1 --max=20</a:t>
            </a:r>
          </a:p>
          <a:p>
            <a:endParaRPr lang="en-US" dirty="0" smtClean="0"/>
          </a:p>
          <a:p>
            <a:r>
              <a:rPr lang="en-US" dirty="0" smtClean="0"/>
              <a:t>	&gt;&gt;&gt; </a:t>
            </a:r>
            <a:r>
              <a:rPr lang="en-US" dirty="0" err="1" smtClean="0"/>
              <a:t>Mostrar</a:t>
            </a:r>
            <a:r>
              <a:rPr lang="en-US" dirty="0" smtClean="0"/>
              <a:t> status do </a:t>
            </a:r>
            <a:r>
              <a:rPr lang="en-US" dirty="0" err="1" smtClean="0"/>
              <a:t>autoscaling</a:t>
            </a:r>
            <a:endParaRPr lang="en-US" dirty="0" smtClean="0"/>
          </a:p>
          <a:p>
            <a:r>
              <a:rPr lang="en-US" dirty="0" smtClean="0"/>
              <a:t>	$ </a:t>
            </a:r>
            <a:r>
              <a:rPr lang="en-US" dirty="0" err="1" smtClean="0"/>
              <a:t>kubectl</a:t>
            </a:r>
            <a:r>
              <a:rPr lang="en-US" dirty="0" smtClean="0"/>
              <a:t> get </a:t>
            </a:r>
            <a:r>
              <a:rPr lang="en-US" dirty="0" err="1" smtClean="0"/>
              <a:t>hpa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	&gt;&gt;&gt; </a:t>
            </a:r>
            <a:r>
              <a:rPr lang="en-US" dirty="0" err="1" smtClean="0"/>
              <a:t>Gerar</a:t>
            </a:r>
            <a:r>
              <a:rPr lang="en-US" dirty="0" smtClean="0"/>
              <a:t> </a:t>
            </a:r>
            <a:r>
              <a:rPr lang="en-US" dirty="0" err="1" smtClean="0"/>
              <a:t>carga</a:t>
            </a:r>
            <a:r>
              <a:rPr lang="en-US" dirty="0" smtClean="0"/>
              <a:t> - container</a:t>
            </a:r>
          </a:p>
          <a:p>
            <a:r>
              <a:rPr lang="en-US" dirty="0" smtClean="0"/>
              <a:t>	$ </a:t>
            </a:r>
            <a:r>
              <a:rPr lang="en-US" dirty="0" err="1" smtClean="0"/>
              <a:t>kubectl</a:t>
            </a:r>
            <a:r>
              <a:rPr lang="en-US" dirty="0" smtClean="0"/>
              <a:t> run -</a:t>
            </a:r>
            <a:r>
              <a:rPr lang="en-US" dirty="0" err="1" smtClean="0"/>
              <a:t>i</a:t>
            </a:r>
            <a:r>
              <a:rPr lang="en-US" dirty="0" smtClean="0"/>
              <a:t> --</a:t>
            </a:r>
            <a:r>
              <a:rPr lang="en-US" dirty="0" err="1" smtClean="0"/>
              <a:t>tty</a:t>
            </a:r>
            <a:r>
              <a:rPr lang="en-US" dirty="0" smtClean="0"/>
              <a:t> load-generator --image=</a:t>
            </a:r>
            <a:r>
              <a:rPr lang="en-US" dirty="0" err="1" smtClean="0"/>
              <a:t>busybox</a:t>
            </a:r>
            <a:r>
              <a:rPr lang="en-US" dirty="0" smtClean="0"/>
              <a:t> /bin/</a:t>
            </a:r>
            <a:r>
              <a:rPr lang="en-US" dirty="0" err="1" smtClean="0"/>
              <a:t>sh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	&gt;&gt;&gt; </a:t>
            </a:r>
            <a:r>
              <a:rPr lang="en-US" dirty="0" err="1" smtClean="0"/>
              <a:t>Gerar</a:t>
            </a:r>
            <a:r>
              <a:rPr lang="en-US" dirty="0" smtClean="0"/>
              <a:t> </a:t>
            </a:r>
            <a:r>
              <a:rPr lang="en-US" dirty="0" err="1" smtClean="0"/>
              <a:t>carga</a:t>
            </a:r>
            <a:r>
              <a:rPr lang="en-US" dirty="0" smtClean="0"/>
              <a:t> - script</a:t>
            </a:r>
          </a:p>
          <a:p>
            <a:r>
              <a:rPr lang="en-US" dirty="0" smtClean="0"/>
              <a:t>	$ while true; do </a:t>
            </a:r>
            <a:r>
              <a:rPr lang="en-US" dirty="0" err="1" smtClean="0"/>
              <a:t>wget</a:t>
            </a:r>
            <a:r>
              <a:rPr lang="en-US" dirty="0" smtClean="0"/>
              <a:t> -q -O- http://</a:t>
            </a:r>
            <a:r>
              <a:rPr lang="en-US" dirty="0" err="1" smtClean="0"/>
              <a:t>php-apache.default.svc.cluster.local</a:t>
            </a:r>
            <a:r>
              <a:rPr lang="en-US" dirty="0" smtClean="0"/>
              <a:t>; done</a:t>
            </a:r>
          </a:p>
          <a:p>
            <a:endParaRPr lang="en-US" dirty="0" smtClean="0"/>
          </a:p>
          <a:p>
            <a:r>
              <a:rPr lang="en-US" dirty="0" smtClean="0"/>
              <a:t>	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 </a:t>
            </a:r>
            <a:r>
              <a:rPr lang="en-US" dirty="0" err="1" smtClean="0"/>
              <a:t>Liveness</a:t>
            </a:r>
            <a:r>
              <a:rPr lang="en-US" dirty="0" smtClean="0"/>
              <a:t> e readiness</a:t>
            </a:r>
          </a:p>
          <a:p>
            <a:endParaRPr lang="en-US" dirty="0" smtClean="0"/>
          </a:p>
          <a:p>
            <a:r>
              <a:rPr lang="en-US" dirty="0" smtClean="0"/>
              <a:t>	https://</a:t>
            </a:r>
            <a:r>
              <a:rPr lang="en-US" dirty="0" err="1" smtClean="0"/>
              <a:t>kubernetes.io</a:t>
            </a:r>
            <a:r>
              <a:rPr lang="en-US" dirty="0" smtClean="0"/>
              <a:t>/docs/tasks/configure-pod-container/configure-</a:t>
            </a:r>
            <a:r>
              <a:rPr lang="en-US" dirty="0" err="1" smtClean="0"/>
              <a:t>liveness</a:t>
            </a:r>
            <a:r>
              <a:rPr lang="en-US" dirty="0" smtClean="0"/>
              <a:t>-readiness-probes/</a:t>
            </a:r>
          </a:p>
          <a:p>
            <a:endParaRPr lang="en-US" dirty="0" smtClean="0"/>
          </a:p>
          <a:p>
            <a:r>
              <a:rPr lang="en-US" dirty="0" smtClean="0"/>
              <a:t>	</a:t>
            </a:r>
            <a:r>
              <a:rPr lang="en-US" dirty="0" err="1" smtClean="0"/>
              <a:t>http.HandleFunc</a:t>
            </a:r>
            <a:r>
              <a:rPr lang="en-US" dirty="0" smtClean="0"/>
              <a:t>("/</a:t>
            </a:r>
            <a:r>
              <a:rPr lang="en-US" dirty="0" err="1" smtClean="0"/>
              <a:t>healthz</a:t>
            </a:r>
            <a:r>
              <a:rPr lang="en-US" dirty="0" smtClean="0"/>
              <a:t>", </a:t>
            </a:r>
            <a:r>
              <a:rPr lang="en-US" dirty="0" err="1" smtClean="0"/>
              <a:t>func</a:t>
            </a:r>
            <a:r>
              <a:rPr lang="en-US" dirty="0" smtClean="0"/>
              <a:t>(w </a:t>
            </a:r>
            <a:r>
              <a:rPr lang="en-US" dirty="0" err="1" smtClean="0"/>
              <a:t>http.ResponseWriter</a:t>
            </a:r>
            <a:r>
              <a:rPr lang="en-US" dirty="0" smtClean="0"/>
              <a:t>, r *</a:t>
            </a:r>
            <a:r>
              <a:rPr lang="en-US" dirty="0" err="1" smtClean="0"/>
              <a:t>http.Request</a:t>
            </a:r>
            <a:r>
              <a:rPr lang="en-US" dirty="0" smtClean="0"/>
              <a:t>) {</a:t>
            </a:r>
          </a:p>
          <a:p>
            <a:r>
              <a:rPr lang="en-US" dirty="0" smtClean="0"/>
              <a:t>	    duration := </a:t>
            </a:r>
            <a:r>
              <a:rPr lang="en-US" dirty="0" err="1" smtClean="0"/>
              <a:t>time.Now</a:t>
            </a:r>
            <a:r>
              <a:rPr lang="en-US" dirty="0" smtClean="0"/>
              <a:t>().Sub(started)</a:t>
            </a:r>
          </a:p>
          <a:p>
            <a:r>
              <a:rPr lang="en-US" dirty="0" smtClean="0"/>
              <a:t>	    if </a:t>
            </a:r>
            <a:r>
              <a:rPr lang="en-US" dirty="0" err="1" smtClean="0"/>
              <a:t>duration.Seconds</a:t>
            </a:r>
            <a:r>
              <a:rPr lang="en-US" dirty="0" smtClean="0"/>
              <a:t>() &gt; 10 {</a:t>
            </a:r>
          </a:p>
          <a:p>
            <a:r>
              <a:rPr lang="en-US" dirty="0" smtClean="0"/>
              <a:t>	        </a:t>
            </a:r>
            <a:r>
              <a:rPr lang="en-US" dirty="0" err="1" smtClean="0"/>
              <a:t>w.WriteHeader</a:t>
            </a:r>
            <a:r>
              <a:rPr lang="en-US" dirty="0" smtClean="0"/>
              <a:t>(500)</a:t>
            </a:r>
          </a:p>
          <a:p>
            <a:r>
              <a:rPr lang="en-US" dirty="0" smtClean="0"/>
              <a:t>	        </a:t>
            </a:r>
            <a:r>
              <a:rPr lang="en-US" dirty="0" err="1" smtClean="0"/>
              <a:t>w.Write</a:t>
            </a:r>
            <a:r>
              <a:rPr lang="en-US" dirty="0" smtClean="0"/>
              <a:t>([]byte(</a:t>
            </a:r>
            <a:r>
              <a:rPr lang="en-US" dirty="0" err="1" smtClean="0"/>
              <a:t>fmt.Sprintf</a:t>
            </a:r>
            <a:r>
              <a:rPr lang="en-US" dirty="0" smtClean="0"/>
              <a:t>("error: %v", </a:t>
            </a:r>
            <a:r>
              <a:rPr lang="en-US" dirty="0" err="1" smtClean="0"/>
              <a:t>duration.Seconds</a:t>
            </a:r>
            <a:r>
              <a:rPr lang="en-US" dirty="0" smtClean="0"/>
              <a:t>())))</a:t>
            </a:r>
          </a:p>
          <a:p>
            <a:r>
              <a:rPr lang="en-US" dirty="0" smtClean="0"/>
              <a:t>	    } else {</a:t>
            </a:r>
          </a:p>
          <a:p>
            <a:r>
              <a:rPr lang="en-US" dirty="0" smtClean="0"/>
              <a:t>	        </a:t>
            </a:r>
            <a:r>
              <a:rPr lang="en-US" dirty="0" err="1" smtClean="0"/>
              <a:t>w.WriteHeader</a:t>
            </a:r>
            <a:r>
              <a:rPr lang="en-US" dirty="0" smtClean="0"/>
              <a:t>(200)</a:t>
            </a:r>
          </a:p>
          <a:p>
            <a:r>
              <a:rPr lang="en-US" dirty="0" smtClean="0"/>
              <a:t>	        </a:t>
            </a:r>
            <a:r>
              <a:rPr lang="en-US" dirty="0" err="1" smtClean="0"/>
              <a:t>w.Write</a:t>
            </a:r>
            <a:r>
              <a:rPr lang="en-US" dirty="0" smtClean="0"/>
              <a:t>([]byte("ok"))</a:t>
            </a:r>
          </a:p>
          <a:p>
            <a:r>
              <a:rPr lang="en-US" dirty="0" smtClean="0"/>
              <a:t>	    }</a:t>
            </a:r>
          </a:p>
          <a:p>
            <a:r>
              <a:rPr lang="en-US" dirty="0" smtClean="0"/>
              <a:t>	})</a:t>
            </a:r>
          </a:p>
          <a:p>
            <a:endParaRPr lang="en-US" dirty="0" smtClean="0"/>
          </a:p>
          <a:p>
            <a:r>
              <a:rPr lang="en-US" dirty="0" smtClean="0"/>
              <a:t>	$ </a:t>
            </a:r>
            <a:r>
              <a:rPr lang="en-US" dirty="0" err="1" smtClean="0"/>
              <a:t>kubectl</a:t>
            </a:r>
            <a:r>
              <a:rPr lang="en-US" dirty="0" smtClean="0"/>
              <a:t> create -f https://k8s.io/docs/tasks/configure-pod-container/http-</a:t>
            </a:r>
            <a:r>
              <a:rPr lang="en-US" dirty="0" err="1" smtClean="0"/>
              <a:t>liveness.yaml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	</a:t>
            </a:r>
            <a:r>
              <a:rPr lang="en-US" dirty="0" err="1" smtClean="0"/>
              <a:t>Depois</a:t>
            </a:r>
            <a:r>
              <a:rPr lang="en-US" dirty="0" smtClean="0"/>
              <a:t> de 10 </a:t>
            </a:r>
            <a:r>
              <a:rPr lang="en-US" dirty="0" err="1" smtClean="0"/>
              <a:t>segundos</a:t>
            </a:r>
            <a:r>
              <a:rPr lang="en-US" dirty="0" smtClean="0"/>
              <a:t>, </a:t>
            </a:r>
            <a:r>
              <a:rPr lang="en-US" dirty="0" err="1" smtClean="0"/>
              <a:t>verificamos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o container </a:t>
            </a:r>
            <a:r>
              <a:rPr lang="en-US" dirty="0" err="1" smtClean="0"/>
              <a:t>reiniciou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	$ </a:t>
            </a:r>
            <a:r>
              <a:rPr lang="en-US" dirty="0" err="1" smtClean="0"/>
              <a:t>kubectl</a:t>
            </a:r>
            <a:r>
              <a:rPr lang="en-US" dirty="0" smtClean="0"/>
              <a:t> describe pod </a:t>
            </a:r>
            <a:r>
              <a:rPr lang="en-US" dirty="0" err="1" smtClean="0"/>
              <a:t>liveness</a:t>
            </a:r>
            <a:r>
              <a:rPr lang="en-US" dirty="0" smtClean="0"/>
              <a:t>-http</a:t>
            </a:r>
          </a:p>
          <a:p>
            <a:endParaRPr lang="en-US" dirty="0" smtClean="0"/>
          </a:p>
          <a:p>
            <a:r>
              <a:rPr lang="en-US" dirty="0" smtClean="0"/>
              <a:t>	$ </a:t>
            </a:r>
            <a:r>
              <a:rPr lang="en-US" dirty="0" err="1" smtClean="0"/>
              <a:t>kubectl</a:t>
            </a:r>
            <a:r>
              <a:rPr lang="en-US" dirty="0" smtClean="0"/>
              <a:t> get pod </a:t>
            </a:r>
            <a:r>
              <a:rPr lang="en-US" dirty="0" err="1" smtClean="0"/>
              <a:t>liveness</a:t>
            </a:r>
            <a:r>
              <a:rPr lang="en-US" dirty="0" smtClean="0"/>
              <a:t>-http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 Rolling update</a:t>
            </a:r>
          </a:p>
          <a:p>
            <a:r>
              <a:rPr lang="en-US" dirty="0" smtClean="0"/>
              <a:t>	https://</a:t>
            </a:r>
            <a:r>
              <a:rPr lang="en-US" dirty="0" err="1" smtClean="0"/>
              <a:t>kubernetes.io</a:t>
            </a:r>
            <a:r>
              <a:rPr lang="en-US" dirty="0" smtClean="0"/>
              <a:t>/docs/tasks/run-application/rolling-update-replication-controller/#updating-the-container-image</a:t>
            </a:r>
          </a:p>
          <a:p>
            <a:endParaRPr lang="en-US" dirty="0" smtClean="0"/>
          </a:p>
          <a:p>
            <a:r>
              <a:rPr lang="en-US" dirty="0" smtClean="0"/>
              <a:t>	$ </a:t>
            </a:r>
            <a:r>
              <a:rPr lang="en-US" dirty="0" err="1" smtClean="0"/>
              <a:t>kubectl</a:t>
            </a:r>
            <a:r>
              <a:rPr lang="en-US" dirty="0" smtClean="0"/>
              <a:t> apply -f rolling-</a:t>
            </a:r>
            <a:r>
              <a:rPr lang="en-US" dirty="0" err="1" smtClean="0"/>
              <a:t>update.yml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	Agora </a:t>
            </a:r>
            <a:r>
              <a:rPr lang="en-US" dirty="0" err="1" smtClean="0"/>
              <a:t>iremos</a:t>
            </a:r>
            <a:r>
              <a:rPr lang="en-US" dirty="0" smtClean="0"/>
              <a:t> </a:t>
            </a:r>
            <a:r>
              <a:rPr lang="en-US" dirty="0" err="1" smtClean="0"/>
              <a:t>fazer</a:t>
            </a:r>
            <a:r>
              <a:rPr lang="en-US" dirty="0" smtClean="0"/>
              <a:t> o upgrade da </a:t>
            </a:r>
            <a:r>
              <a:rPr lang="en-US" dirty="0" err="1" smtClean="0"/>
              <a:t>imagem</a:t>
            </a:r>
            <a:r>
              <a:rPr lang="en-US" dirty="0" smtClean="0"/>
              <a:t> de 1.7.9 </a:t>
            </a:r>
            <a:r>
              <a:rPr lang="en-US" dirty="0" err="1" smtClean="0"/>
              <a:t>para</a:t>
            </a:r>
            <a:r>
              <a:rPr lang="en-US" dirty="0" smtClean="0"/>
              <a:t> 1.9.1</a:t>
            </a:r>
          </a:p>
          <a:p>
            <a:endParaRPr lang="en-US" dirty="0" smtClean="0"/>
          </a:p>
          <a:p>
            <a:r>
              <a:rPr lang="en-US" dirty="0" smtClean="0"/>
              <a:t>	$ </a:t>
            </a:r>
            <a:r>
              <a:rPr lang="en-US" dirty="0" err="1" smtClean="0"/>
              <a:t>kubectl</a:t>
            </a:r>
            <a:r>
              <a:rPr lang="en-US" dirty="0" smtClean="0"/>
              <a:t> rolling-update my-</a:t>
            </a:r>
            <a:r>
              <a:rPr lang="en-US" dirty="0" err="1" smtClean="0"/>
              <a:t>nginx</a:t>
            </a:r>
            <a:r>
              <a:rPr lang="en-US" dirty="0" smtClean="0"/>
              <a:t> --image=nginx:1.9.1</a:t>
            </a:r>
          </a:p>
          <a:p>
            <a:endParaRPr lang="en-US" dirty="0" smtClean="0"/>
          </a:p>
          <a:p>
            <a:r>
              <a:rPr lang="en-US" dirty="0" smtClean="0"/>
              <a:t>	</a:t>
            </a:r>
            <a:r>
              <a:rPr lang="en-US" dirty="0" err="1" smtClean="0"/>
              <a:t>Vamos</a:t>
            </a:r>
            <a:r>
              <a:rPr lang="en-US" dirty="0" smtClean="0"/>
              <a:t> </a:t>
            </a:r>
            <a:r>
              <a:rPr lang="en-US" dirty="0" err="1" smtClean="0"/>
              <a:t>ver</a:t>
            </a:r>
            <a:r>
              <a:rPr lang="en-US" dirty="0" smtClean="0"/>
              <a:t> no dashboard e no console, o </a:t>
            </a:r>
            <a:r>
              <a:rPr lang="en-US" dirty="0" err="1" smtClean="0"/>
              <a:t>Kubernetes</a:t>
            </a:r>
            <a:r>
              <a:rPr lang="en-US" dirty="0" smtClean="0"/>
              <a:t> </a:t>
            </a:r>
            <a:r>
              <a:rPr lang="en-US" dirty="0" err="1" smtClean="0"/>
              <a:t>fazendo</a:t>
            </a:r>
            <a:r>
              <a:rPr lang="en-US" dirty="0" smtClean="0"/>
              <a:t> o upgrade das </a:t>
            </a:r>
            <a:r>
              <a:rPr lang="en-US" dirty="0" err="1" smtClean="0"/>
              <a:t>imagens</a:t>
            </a:r>
            <a:r>
              <a:rPr lang="en-US" dirty="0" smtClean="0"/>
              <a:t>, </a:t>
            </a:r>
            <a:r>
              <a:rPr lang="en-US" dirty="0" err="1" smtClean="0"/>
              <a:t>mantendo</a:t>
            </a:r>
            <a:r>
              <a:rPr lang="en-US" dirty="0" smtClean="0"/>
              <a:t> o </a:t>
            </a:r>
            <a:r>
              <a:rPr lang="en-US" dirty="0" err="1" smtClean="0"/>
              <a:t>serviço</a:t>
            </a:r>
            <a:r>
              <a:rPr lang="en-US" dirty="0" smtClean="0"/>
              <a:t>, e </a:t>
            </a:r>
            <a:r>
              <a:rPr lang="en-US" dirty="0" err="1" smtClean="0"/>
              <a:t>sempre</a:t>
            </a:r>
            <a:r>
              <a:rPr lang="en-US" dirty="0" smtClean="0"/>
              <a:t> 5 pods </a:t>
            </a:r>
            <a:r>
              <a:rPr lang="en-US" dirty="0" err="1" smtClean="0"/>
              <a:t>rodando</a:t>
            </a:r>
            <a:r>
              <a:rPr lang="en-US" dirty="0" smtClean="0"/>
              <a:t>.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sendo</a:t>
            </a:r>
            <a:r>
              <a:rPr lang="en-US" dirty="0" smtClean="0"/>
              <a:t> </a:t>
            </a:r>
            <a:r>
              <a:rPr lang="en-US" dirty="0" err="1" smtClean="0"/>
              <a:t>feito</a:t>
            </a:r>
            <a:r>
              <a:rPr lang="en-US" dirty="0" smtClean="0"/>
              <a:t> 1 a 1.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 Jobs</a:t>
            </a:r>
          </a:p>
          <a:p>
            <a:r>
              <a:rPr lang="en-US" dirty="0" smtClean="0"/>
              <a:t>	https://</a:t>
            </a:r>
            <a:r>
              <a:rPr lang="en-US" dirty="0" err="1" smtClean="0"/>
              <a:t>kubernetes.io</a:t>
            </a:r>
            <a:r>
              <a:rPr lang="en-US" dirty="0" smtClean="0"/>
              <a:t>/docs/concepts/workloads/controllers/</a:t>
            </a:r>
            <a:r>
              <a:rPr lang="en-US" dirty="0" err="1" smtClean="0"/>
              <a:t>cron</a:t>
            </a:r>
            <a:r>
              <a:rPr lang="en-US" dirty="0" smtClean="0"/>
              <a:t>-jobs</a:t>
            </a:r>
          </a:p>
          <a:p>
            <a:endParaRPr lang="en-US" dirty="0" smtClean="0"/>
          </a:p>
          <a:p>
            <a:r>
              <a:rPr lang="en-US" dirty="0" smtClean="0"/>
              <a:t>	$ </a:t>
            </a:r>
            <a:r>
              <a:rPr lang="en-US" dirty="0" err="1" smtClean="0"/>
              <a:t>kubectl</a:t>
            </a:r>
            <a:r>
              <a:rPr lang="en-US" dirty="0" smtClean="0"/>
              <a:t> create -f </a:t>
            </a:r>
            <a:r>
              <a:rPr lang="en-US" dirty="0" err="1" smtClean="0"/>
              <a:t>cronjob.yaml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	$ </a:t>
            </a:r>
            <a:r>
              <a:rPr lang="en-US" dirty="0" err="1" smtClean="0"/>
              <a:t>kubectl</a:t>
            </a:r>
            <a:r>
              <a:rPr lang="en-US" dirty="0" smtClean="0"/>
              <a:t> get </a:t>
            </a:r>
            <a:r>
              <a:rPr lang="en-US" dirty="0" err="1" smtClean="0"/>
              <a:t>cronjob</a:t>
            </a:r>
            <a:r>
              <a:rPr lang="en-US" dirty="0" smtClean="0"/>
              <a:t> hello</a:t>
            </a:r>
          </a:p>
          <a:p>
            <a:endParaRPr lang="en-US" dirty="0" smtClean="0"/>
          </a:p>
          <a:p>
            <a:r>
              <a:rPr lang="en-US" dirty="0" smtClean="0"/>
              <a:t>	$ </a:t>
            </a:r>
            <a:r>
              <a:rPr lang="en-US" dirty="0" err="1" smtClean="0"/>
              <a:t>kubectl</a:t>
            </a:r>
            <a:r>
              <a:rPr lang="en-US" dirty="0" smtClean="0"/>
              <a:t> get jobs --watch</a:t>
            </a:r>
          </a:p>
          <a:p>
            <a:endParaRPr lang="en-US" dirty="0" smtClean="0"/>
          </a:p>
          <a:p>
            <a:r>
              <a:rPr lang="en-US" dirty="0" smtClean="0"/>
              <a:t>	$ </a:t>
            </a:r>
            <a:r>
              <a:rPr lang="en-US" dirty="0" err="1" smtClean="0"/>
              <a:t>kubectl</a:t>
            </a:r>
            <a:r>
              <a:rPr lang="en-US" dirty="0" smtClean="0"/>
              <a:t> delete </a:t>
            </a:r>
            <a:r>
              <a:rPr lang="en-US" dirty="0" err="1" smtClean="0"/>
              <a:t>cronjob</a:t>
            </a:r>
            <a:r>
              <a:rPr lang="en-US" dirty="0" smtClean="0"/>
              <a:t> hello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36FA4-FB03-4238-944B-15AC0898899E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9781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3230435" y="2111123"/>
            <a:ext cx="8047165" cy="1546475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l">
              <a:spcBef>
                <a:spcPts val="0"/>
              </a:spcBef>
              <a:buSzPct val="100000"/>
              <a:defRPr sz="5333"/>
            </a:lvl1pPr>
            <a:lvl2pPr algn="ctr">
              <a:spcBef>
                <a:spcPts val="0"/>
              </a:spcBef>
              <a:buSzPct val="100000"/>
              <a:defRPr sz="6400"/>
            </a:lvl2pPr>
            <a:lvl3pPr algn="ctr">
              <a:spcBef>
                <a:spcPts val="0"/>
              </a:spcBef>
              <a:buSzPct val="100000"/>
              <a:defRPr sz="6400"/>
            </a:lvl3pPr>
            <a:lvl4pPr algn="ctr">
              <a:spcBef>
                <a:spcPts val="0"/>
              </a:spcBef>
              <a:buSzPct val="100000"/>
              <a:defRPr sz="6400"/>
            </a:lvl4pPr>
            <a:lvl5pPr algn="ctr">
              <a:spcBef>
                <a:spcPts val="0"/>
              </a:spcBef>
              <a:buSzPct val="100000"/>
              <a:defRPr sz="6400"/>
            </a:lvl5pPr>
            <a:lvl6pPr algn="ctr">
              <a:spcBef>
                <a:spcPts val="0"/>
              </a:spcBef>
              <a:buSzPct val="100000"/>
              <a:defRPr sz="6400"/>
            </a:lvl6pPr>
            <a:lvl7pPr algn="ctr">
              <a:spcBef>
                <a:spcPts val="0"/>
              </a:spcBef>
              <a:buSzPct val="100000"/>
              <a:defRPr sz="6400"/>
            </a:lvl7pPr>
            <a:lvl8pPr algn="ctr">
              <a:spcBef>
                <a:spcPts val="0"/>
              </a:spcBef>
              <a:buSzPct val="100000"/>
              <a:defRPr sz="6400"/>
            </a:lvl8pPr>
            <a:lvl9pPr algn="ctr">
              <a:spcBef>
                <a:spcPts val="0"/>
              </a:spcBef>
              <a:buSzPct val="100000"/>
              <a:defRPr sz="64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3230435" y="3786738"/>
            <a:ext cx="8047165" cy="1046316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l">
              <a:spcBef>
                <a:spcPts val="0"/>
              </a:spcBef>
              <a:buClr>
                <a:schemeClr val="dk2"/>
              </a:buClr>
              <a:buNone/>
              <a:defRPr sz="3200"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4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4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4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4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4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4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4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7" name="Picture 6" descr="Rancher-Logo-Final(5.2).png"/>
          <p:cNvPicPr>
            <a:picLocks noChangeAspect="1"/>
          </p:cNvPicPr>
          <p:nvPr/>
        </p:nvPicPr>
        <p:blipFill>
          <a:blip r:embed="rId3" cstate="hq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169" y="5897871"/>
            <a:ext cx="1815451" cy="1089269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 noGrp="1"/>
          </p:cNvSpPr>
          <p:nvPr/>
        </p:nvSpPr>
        <p:spPr bwMode="auto">
          <a:xfrm>
            <a:off x="446650" y="6378471"/>
            <a:ext cx="5093639" cy="317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469" tIns="60733" rIns="121469" bIns="60733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Arial" pitchFamily="34" charset="0"/>
                <a:ea typeface="ＭＳ Ｐゴシック" pitchFamily="27" charset="-128"/>
                <a:cs typeface="ＭＳ Ｐゴシック" pitchFamily="27" charset="-128"/>
              </a:rPr>
              <a:t>© 2016 </a:t>
            </a:r>
            <a:r>
              <a:rPr lang="en-US" sz="1200" baseline="0" dirty="0">
                <a:solidFill>
                  <a:schemeClr val="bg1"/>
                </a:solidFill>
                <a:latin typeface="Arial" pitchFamily="34" charset="0"/>
                <a:ea typeface="ＭＳ Ｐゴシック" pitchFamily="27" charset="-128"/>
                <a:cs typeface="ＭＳ Ｐゴシック" pitchFamily="27" charset="-128"/>
              </a:rPr>
              <a:t>Rancher Labs, Inc .</a:t>
            </a:r>
            <a:endParaRPr lang="en-US" sz="1200" dirty="0">
              <a:solidFill>
                <a:schemeClr val="bg1"/>
              </a:solidFill>
              <a:latin typeface="Arial" pitchFamily="34" charset="0"/>
              <a:ea typeface="ＭＳ Ｐゴシック" pitchFamily="27" charset="-128"/>
              <a:cs typeface="ＭＳ Ｐゴシック" pitchFamily="2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6215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92480" y="6398654"/>
            <a:ext cx="1924594" cy="366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 userDrawn="1"/>
        </p:nvSpPr>
        <p:spPr>
          <a:xfrm>
            <a:off x="789481" y="6398654"/>
            <a:ext cx="2418415" cy="2974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33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ＭＳ Ｐゴシック" pitchFamily="27" charset="-128"/>
                <a:cs typeface="ＭＳ Ｐゴシック" pitchFamily="27" charset="-128"/>
              </a:rPr>
              <a:t>© 2016 </a:t>
            </a:r>
            <a:r>
              <a:rPr lang="en-US" sz="1333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ＭＳ Ｐゴシック" pitchFamily="27" charset="-128"/>
                <a:cs typeface="ＭＳ Ｐゴシック" pitchFamily="27" charset="-128"/>
              </a:rPr>
              <a:t>Rancher Labs, Inc .</a:t>
            </a:r>
            <a:endParaRPr lang="en-US" sz="1333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ＭＳ Ｐゴシック" pitchFamily="27" charset="-128"/>
              <a:cs typeface="ＭＳ Ｐゴシック" pitchFamily="2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5216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5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8" name="Footer Placeholder 3"/>
          <p:cNvSpPr txBox="1">
            <a:spLocks noGrp="1"/>
          </p:cNvSpPr>
          <p:nvPr/>
        </p:nvSpPr>
        <p:spPr bwMode="auto">
          <a:xfrm>
            <a:off x="731427" y="6422967"/>
            <a:ext cx="5093639" cy="317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469" tIns="60733" rIns="121469" bIns="60733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4D4F53"/>
                </a:solidFill>
                <a:latin typeface="Arial" pitchFamily="34" charset="0"/>
                <a:ea typeface="ＭＳ Ｐゴシック" pitchFamily="27" charset="-128"/>
                <a:cs typeface="ＭＳ Ｐゴシック" pitchFamily="27" charset="-128"/>
              </a:rPr>
              <a:t>© 2015</a:t>
            </a:r>
            <a:r>
              <a:rPr lang="en-US" sz="1200" baseline="0" dirty="0">
                <a:solidFill>
                  <a:srgbClr val="4D4F53"/>
                </a:solidFill>
                <a:latin typeface="Arial" pitchFamily="34" charset="0"/>
                <a:ea typeface="ＭＳ Ｐゴシック" pitchFamily="27" charset="-128"/>
                <a:cs typeface="ＭＳ Ｐゴシック" pitchFamily="27" charset="-128"/>
              </a:rPr>
              <a:t> Rancher Labs, Inc.</a:t>
            </a:r>
            <a:endParaRPr lang="en-US" sz="1200" dirty="0">
              <a:solidFill>
                <a:srgbClr val="4D4F53"/>
              </a:solidFill>
              <a:latin typeface="Arial" pitchFamily="34" charset="0"/>
              <a:ea typeface="ＭＳ Ｐゴシック" pitchFamily="27" charset="-128"/>
              <a:cs typeface="ＭＳ Ｐゴシック" pitchFamily="27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67428" y="6398654"/>
            <a:ext cx="52696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Rancher-Logo-Final(5.2).png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411" y="6244730"/>
            <a:ext cx="1076812" cy="64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6671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686" r:id="rId2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21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3625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Trebuchet MS"/>
                <a:cs typeface="Trebuchet MS"/>
              </a:rPr>
              <a:t>Containers </a:t>
            </a:r>
            <a:r>
              <a:rPr lang="en-US" sz="40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83" y="1128724"/>
            <a:ext cx="7308784" cy="515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35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383" y="1455652"/>
            <a:ext cx="1130620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contêineres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as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máquinas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virtuais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possuem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recursos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isolamento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alocação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similares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mas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funcionam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forma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diferente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contêineres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virtualizam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sistema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operacional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as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máquinas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virtuais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virtualizam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hardware.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Trebuchet MS"/>
                <a:cs typeface="Trebuchet MS"/>
              </a:rPr>
              <a:t>Containers </a:t>
            </a:r>
            <a:r>
              <a:rPr lang="en-US" sz="40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365454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Trebuchet MS"/>
                <a:cs typeface="Trebuchet MS"/>
              </a:rPr>
              <a:t>Containers </a:t>
            </a:r>
            <a:r>
              <a:rPr lang="en-US" sz="40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2" name="Picture 1" descr="AAEAAQAAAAAAAAMQAAAAJDgyYjEwMTViLTI1YjEtNGY3YS04MWE0LTc4M2VmNDNjZmUyM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85" y="1027942"/>
            <a:ext cx="9091542" cy="534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826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383" y="1233936"/>
            <a:ext cx="11306203" cy="5016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POR QUÊ USAR?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endParaRPr lang="en-US" sz="3200" dirty="0" smtClean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endParaRPr lang="en-US" sz="3200" dirty="0" smtClean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- </a:t>
            </a:r>
            <a:r>
              <a:rPr lang="en-US" sz="3200" b="1" dirty="0" err="1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Implementação</a:t>
            </a:r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rápida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aplicativos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-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contêineres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incluem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requisitos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mínimos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execução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aplicativo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reduzindo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tamanho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permitindo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sejam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implantados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rapidamente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  <a:p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- </a:t>
            </a:r>
            <a:r>
              <a:rPr lang="en-US" sz="3200" b="1" dirty="0" err="1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Portabilidade</a:t>
            </a:r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entre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máquinas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- um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aplicativo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todas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dependências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podem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empacotadas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único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contêiner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independente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versão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host do kernel Linux,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distribuição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modelo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implantação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Trebuchet MS"/>
                <a:cs typeface="Trebuchet MS"/>
              </a:rPr>
              <a:t>Containers </a:t>
            </a:r>
            <a:r>
              <a:rPr lang="en-US" sz="40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85025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383" y="1233936"/>
            <a:ext cx="1130620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POR QUÊ USAR?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endParaRPr lang="en-US" sz="3200" dirty="0" smtClean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endParaRPr lang="en-US" sz="3200" dirty="0" smtClean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- </a:t>
            </a:r>
            <a:r>
              <a:rPr lang="en-US" sz="3200" b="1" dirty="0" err="1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Controle</a:t>
            </a:r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versão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reutilização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componentes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- </a:t>
            </a:r>
            <a:r>
              <a:rPr lang="en-US" sz="3200" dirty="0" err="1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controlar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versões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sucessivas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um container,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inspecionar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diferenças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reverter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versões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anteriores</a:t>
            </a:r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  <a:p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- </a:t>
            </a:r>
            <a:r>
              <a:rPr lang="en-US" sz="3200" b="1" dirty="0" err="1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Imagens</a:t>
            </a:r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otimizadas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- A</a:t>
            </a:r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imagens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Docker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tipicamente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muito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pequenas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facilita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entrega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rápida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reduz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tempo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implantação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novos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contêineres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aplicativos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Trebuchet MS"/>
                <a:cs typeface="Trebuchet MS"/>
              </a:rPr>
              <a:t>Containers </a:t>
            </a:r>
            <a:r>
              <a:rPr lang="en-US" sz="40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47244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383" y="1233936"/>
            <a:ext cx="1130620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POR QUÊ USAR?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endParaRPr lang="en-US" sz="3200" dirty="0" smtClean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endParaRPr lang="en-US" sz="3200" dirty="0" smtClean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- </a:t>
            </a:r>
            <a:r>
              <a:rPr lang="en-US" sz="3200" b="1" dirty="0" err="1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Compartilhamento</a:t>
            </a:r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-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usar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repositório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remoto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local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compartilhar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imagens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</a:p>
          <a:p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- </a:t>
            </a:r>
            <a:r>
              <a:rPr lang="en-US" sz="3200" b="1" dirty="0" err="1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Manutenção</a:t>
            </a:r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simplificada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-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Docker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reduz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esforço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risco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problemas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dependências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aplicativos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Trebuchet MS"/>
                <a:cs typeface="Trebuchet MS"/>
              </a:rPr>
              <a:t>Containers </a:t>
            </a:r>
            <a:r>
              <a:rPr lang="en-US" sz="40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833532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42727" y="302335"/>
            <a:ext cx="61086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 smtClean="0">
                <a:solidFill>
                  <a:srgbClr val="FFFFFF"/>
                </a:solidFill>
                <a:latin typeface="Trebuchet MS"/>
                <a:cs typeface="Trebuchet MS"/>
              </a:rPr>
              <a:t>Rancher</a:t>
            </a:r>
            <a:endParaRPr lang="en-US" sz="45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468255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384" y="1455652"/>
            <a:ext cx="109634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O Rancher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software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código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aberto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contém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conjunto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softwares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necessários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gerenciamento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orquestração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containers via web.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Trebuchet MS"/>
                <a:cs typeface="Trebuchet MS"/>
              </a:rPr>
              <a:t>Rancher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2" name="Picture 1" descr="Rancher-Logo-Final-300x18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92" y="3325702"/>
            <a:ext cx="4189322" cy="2513593"/>
          </a:xfrm>
          <a:prstGeom prst="rect">
            <a:avLst/>
          </a:prstGeom>
        </p:spPr>
      </p:pic>
      <p:pic>
        <p:nvPicPr>
          <p:cNvPr id="3" name="Picture 2" descr="open-sourc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957" y="3049133"/>
            <a:ext cx="7595430" cy="283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33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384" y="1455652"/>
            <a:ext cx="1096347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O Rancher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aceita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tanto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hosts Linux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nuvem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pública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nuvem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privada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servidores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físicos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máquinas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virtuais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o Rancher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faz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distinção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uso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implementando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uma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camada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serviços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infra-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estrutura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projetados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especificamente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facilitar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gerenciamento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aplicações</a:t>
            </a:r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contêineres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  <a:endParaRPr lang="en-US" sz="3200" dirty="0" smtClean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dirty="0" err="1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Os</a:t>
            </a:r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serviços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infraestrutura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Rancher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incluem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b="1" dirty="0" err="1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rede</a:t>
            </a:r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armazenamento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balanceador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carga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DNS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Trebuchet MS"/>
                <a:cs typeface="Trebuchet MS"/>
              </a:rPr>
              <a:t>Rancher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05024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Trebuchet MS"/>
                <a:cs typeface="Trebuchet MS"/>
              </a:rPr>
              <a:t>Rancher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2" name="Picture 1" descr="rancher_overview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9" y="1209346"/>
            <a:ext cx="11653802" cy="485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713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8819" y="1347893"/>
            <a:ext cx="10826135" cy="788619"/>
          </a:xfrm>
        </p:spPr>
        <p:txBody>
          <a:bodyPr/>
          <a:lstStyle/>
          <a:p>
            <a:r>
              <a:rPr lang="en-GB" sz="2600" dirty="0" err="1" smtClean="0">
                <a:solidFill>
                  <a:schemeClr val="bg1"/>
                </a:solidFill>
              </a:rPr>
              <a:t>www.brcloudservices.com</a:t>
            </a:r>
            <a:r>
              <a:rPr lang="en-GB" sz="2600" dirty="0" smtClean="0">
                <a:solidFill>
                  <a:schemeClr val="bg1"/>
                </a:solidFill>
              </a:rPr>
              <a:t>                                     </a:t>
            </a:r>
            <a:r>
              <a:rPr lang="en-GB" sz="2600" dirty="0" err="1" smtClean="0">
                <a:solidFill>
                  <a:schemeClr val="bg1"/>
                </a:solidFill>
              </a:rPr>
              <a:t>www.rancher.com</a:t>
            </a:r>
            <a:endParaRPr lang="en-GB" sz="2600" dirty="0" smtClean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00776"/>
            <a:ext cx="12192000" cy="12899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906" y="133470"/>
            <a:ext cx="3225665" cy="12429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404" y="0"/>
            <a:ext cx="2617858" cy="1570715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2936456" y="5188801"/>
            <a:ext cx="6319089" cy="7886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2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ctr"/>
            <a:r>
              <a:rPr lang="en-GB" dirty="0" err="1" smtClean="0">
                <a:solidFill>
                  <a:schemeClr val="bg1"/>
                </a:solidFill>
              </a:rPr>
              <a:t>jonathan@brcloudservices.com</a:t>
            </a:r>
            <a:endParaRPr lang="en-GB" dirty="0" smtClean="0">
              <a:solidFill>
                <a:schemeClr val="bg1"/>
              </a:solidFill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2704611" y="6008913"/>
            <a:ext cx="6782779" cy="7886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2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ctr"/>
            <a:r>
              <a:rPr lang="en-GB" dirty="0" err="1" smtClean="0">
                <a:solidFill>
                  <a:srgbClr val="FFFFFF"/>
                </a:solidFill>
              </a:rPr>
              <a:t>slideshare.net</a:t>
            </a:r>
            <a:r>
              <a:rPr lang="en-GB" dirty="0" smtClean="0">
                <a:solidFill>
                  <a:srgbClr val="FFFFFF"/>
                </a:solidFill>
              </a:rPr>
              <a:t>/</a:t>
            </a:r>
            <a:r>
              <a:rPr lang="en-GB" dirty="0" err="1" smtClean="0">
                <a:solidFill>
                  <a:srgbClr val="FFFFFF"/>
                </a:solidFill>
              </a:rPr>
              <a:t>jonathanbaraldi</a:t>
            </a:r>
            <a:endParaRPr lang="en-GB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793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42727" y="302335"/>
            <a:ext cx="61086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endParaRPr lang="en-US" sz="45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068061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6" name="Picture 5" descr="full_7349898.jpe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16" b="10907"/>
          <a:stretch/>
        </p:blipFill>
        <p:spPr>
          <a:xfrm>
            <a:off x="20160" y="1048099"/>
            <a:ext cx="11471266" cy="53412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5384" y="1455652"/>
            <a:ext cx="1096347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	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Kuberentes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é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uma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plataforma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de open source de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gerenciamento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de containers de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nível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enterprise,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baseado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15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anos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experiência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do Google e pronto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o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mundo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multi-cloud: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nuvem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pública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nuvem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privada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ou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híbrida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.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Possui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desenho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modular e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pode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ser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rodado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quase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qualquer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lugar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236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 smtClean="0">
                <a:solidFill>
                  <a:srgbClr val="FFFFFF"/>
                </a:solidFill>
                <a:latin typeface="Trebuchet MS"/>
                <a:cs typeface="Trebuchet MS"/>
              </a:rPr>
              <a:t> - </a:t>
            </a:r>
            <a:r>
              <a:rPr lang="en-US" sz="40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Arquitetura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384" y="1455652"/>
            <a:ext cx="1096347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Kuberentes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provê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uma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arquitetura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flexível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e com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mecanismo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desacoplado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service discovery. Como 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maioria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plataformas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computacionais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distribuídas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um cluster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consiste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: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-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Pelo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menos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master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múltiplos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nodes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computação</a:t>
            </a:r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  <a:p>
            <a:endParaRPr lang="en-US" sz="3200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O master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responsável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pela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 API,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agendamento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dos deployments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gerenciamento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total do cluster.</a:t>
            </a:r>
          </a:p>
        </p:txBody>
      </p:sp>
    </p:spTree>
    <p:extLst>
      <p:ext uri="{BB962C8B-B14F-4D97-AF65-F5344CB8AC3E}">
        <p14:creationId xmlns:p14="http://schemas.microsoft.com/office/powerpoint/2010/main" val="1376999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 smtClean="0">
                <a:solidFill>
                  <a:srgbClr val="FFFFFF"/>
                </a:solidFill>
                <a:latin typeface="Trebuchet MS"/>
                <a:cs typeface="Trebuchet MS"/>
              </a:rPr>
              <a:t> - </a:t>
            </a:r>
            <a:r>
              <a:rPr lang="en-US" sz="40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Arquitetura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2" name="Picture 1" descr="Chart_02_Kubernetes-Architectur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8" b="7127"/>
          <a:stretch/>
        </p:blipFill>
        <p:spPr>
          <a:xfrm>
            <a:off x="0" y="1068256"/>
            <a:ext cx="9907090" cy="530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5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 smtClean="0">
                <a:solidFill>
                  <a:srgbClr val="FFFFFF"/>
                </a:solidFill>
                <a:latin typeface="Trebuchet MS"/>
                <a:cs typeface="Trebuchet MS"/>
              </a:rPr>
              <a:t> - </a:t>
            </a:r>
            <a:r>
              <a:rPr lang="en-US" sz="40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Arquitetura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2" name="Picture 1" descr="Chart_03_Kubernetes-Mas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6" b="6539"/>
          <a:stretch/>
        </p:blipFill>
        <p:spPr>
          <a:xfrm>
            <a:off x="0" y="1059092"/>
            <a:ext cx="9999557" cy="535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25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 smtClean="0">
                <a:solidFill>
                  <a:srgbClr val="FFFFFF"/>
                </a:solidFill>
                <a:latin typeface="Trebuchet MS"/>
                <a:cs typeface="Trebuchet MS"/>
              </a:rPr>
              <a:t> - </a:t>
            </a:r>
            <a:r>
              <a:rPr lang="en-US" sz="40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Arquitetura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384" y="1455652"/>
            <a:ext cx="1096347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Cada</a:t>
            </a:r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nó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cluster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roda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: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- Container runtime,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Docker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Rocket, com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agentes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se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comunicar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com o master</a:t>
            </a:r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(</a:t>
            </a:r>
            <a:r>
              <a:rPr lang="en-US" sz="3200" dirty="0" err="1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Kubelet</a:t>
            </a:r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Kube</a:t>
            </a:r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-proxy) 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-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Componentes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adicionais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logs,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monitoramento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service discovery e add-ons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opcionais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</a:p>
          <a:p>
            <a:endParaRPr lang="en-US" sz="3200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nós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trabalhadores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Cluster.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Eles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expõem</a:t>
            </a:r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serviços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computação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armazenamento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06064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 smtClean="0">
                <a:solidFill>
                  <a:srgbClr val="FFFFFF"/>
                </a:solidFill>
                <a:latin typeface="Trebuchet MS"/>
                <a:cs typeface="Trebuchet MS"/>
              </a:rPr>
              <a:t> - </a:t>
            </a:r>
            <a:r>
              <a:rPr lang="en-US" sz="40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Arquitetura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2" name="Picture 1" descr="Chart_04_Kubernetes-Nod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9" b="5952"/>
          <a:stretch/>
        </p:blipFill>
        <p:spPr>
          <a:xfrm>
            <a:off x="0" y="1033476"/>
            <a:ext cx="9757632" cy="533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327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 smtClean="0">
                <a:solidFill>
                  <a:srgbClr val="FFFFFF"/>
                </a:solidFill>
                <a:latin typeface="Trebuchet MS"/>
                <a:cs typeface="Trebuchet MS"/>
              </a:rPr>
              <a:t> - </a:t>
            </a:r>
            <a:r>
              <a:rPr lang="en-US" sz="40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Componentes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384" y="1455652"/>
            <a:ext cx="1096347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dirty="0" err="1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Componentes</a:t>
            </a:r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Kuberentes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usarmos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nossas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containeirizadas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: 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</a:p>
          <a:p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Pods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: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Containers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trabalham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conjunto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Services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: Pods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trabalham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conjunto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Deployments</a:t>
            </a:r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: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Provê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única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declaração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Pods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ReplicaSets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Labels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: </a:t>
            </a:r>
            <a:r>
              <a:rPr lang="en-US" sz="3200" dirty="0" err="1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Usado</a:t>
            </a:r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organizar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serviços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867645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 smtClean="0">
                <a:solidFill>
                  <a:srgbClr val="FFFFFF"/>
                </a:solidFill>
                <a:latin typeface="Trebuchet MS"/>
                <a:cs typeface="Trebuchet MS"/>
              </a:rPr>
              <a:t> - </a:t>
            </a:r>
            <a:r>
              <a:rPr lang="en-US" sz="40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Componentes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384" y="1455652"/>
            <a:ext cx="1096347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 err="1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Daemonsets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: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Rodar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sempre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mais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pods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nó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Secrets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: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Salvar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dados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sensitivos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senhas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bancos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dados.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 err="1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ConfigMaps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: </a:t>
            </a:r>
            <a:r>
              <a:rPr lang="en-US" sz="3200" dirty="0" err="1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Arquivo</a:t>
            </a:r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configurações</a:t>
            </a:r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irão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usar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 err="1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Cron</a:t>
            </a:r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Jobs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: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Executar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tarefas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temporais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uma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vez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repetidas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vezes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1928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 smtClean="0">
                <a:solidFill>
                  <a:srgbClr val="FFFFFF"/>
                </a:solidFill>
                <a:latin typeface="Trebuchet MS"/>
                <a:cs typeface="Trebuchet MS"/>
              </a:rPr>
              <a:t> – O </a:t>
            </a:r>
            <a:r>
              <a:rPr lang="en-US" sz="40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lang="en-US" sz="4000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podemos</a:t>
            </a:r>
            <a:r>
              <a:rPr lang="en-US" sz="4000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fazer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384" y="1455652"/>
            <a:ext cx="1096347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- Deployment 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 containers e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controle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Rollout</a:t>
            </a:r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  <a:p>
            <a:endParaRPr lang="en-US" sz="3200" b="1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	</a:t>
            </a:r>
            <a:r>
              <a:rPr lang="en-US" sz="3200" dirty="0" err="1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Descreva</a:t>
            </a:r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containers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quantos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com o "Deployment".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Kuberentes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irá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manter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esses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containers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rodando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irá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gerenciar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mudanças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no deployment (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atualizar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imagens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mudar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variáveis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ambiente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) com um "rollout".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pausar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resumir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fazer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rollback das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alterações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preferir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6002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320" y="1438952"/>
            <a:ext cx="10972800" cy="4708555"/>
          </a:xfrm>
        </p:spPr>
        <p:txBody>
          <a:bodyPr/>
          <a:lstStyle/>
          <a:p>
            <a:r>
              <a:rPr lang="en-GB" dirty="0" smtClean="0">
                <a:solidFill>
                  <a:srgbClr val="FFFFFF"/>
                </a:solidFill>
                <a:latin typeface="Trebuchet MS"/>
                <a:cs typeface="Trebuchet MS"/>
              </a:rPr>
              <a:t>Containers </a:t>
            </a:r>
            <a:r>
              <a:rPr lang="en-GB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endParaRPr lang="en-GB" dirty="0" smtClean="0">
              <a:solidFill>
                <a:srgbClr val="FFFFFF"/>
              </a:solidFill>
              <a:latin typeface="Trebuchet MS"/>
              <a:cs typeface="Trebuchet MS"/>
            </a:endParaRPr>
          </a:p>
          <a:p>
            <a:r>
              <a:rPr lang="en-GB" dirty="0" smtClean="0">
                <a:solidFill>
                  <a:srgbClr val="FFFFFF"/>
                </a:solidFill>
                <a:latin typeface="Trebuchet MS"/>
                <a:cs typeface="Trebuchet MS"/>
              </a:rPr>
              <a:t>Rancher</a:t>
            </a:r>
          </a:p>
          <a:p>
            <a:r>
              <a:rPr lang="en-GB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endParaRPr lang="en-GB" dirty="0" smtClean="0">
              <a:solidFill>
                <a:srgbClr val="FFFFFF"/>
              </a:solidFill>
              <a:latin typeface="Trebuchet MS"/>
              <a:cs typeface="Trebuchet MS"/>
            </a:endParaRPr>
          </a:p>
          <a:p>
            <a:r>
              <a:rPr lang="en-GB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GB" dirty="0" smtClean="0">
                <a:solidFill>
                  <a:srgbClr val="FFFFFF"/>
                </a:solidFill>
                <a:latin typeface="Trebuchet MS"/>
                <a:cs typeface="Trebuchet MS"/>
              </a:rPr>
              <a:t> - </a:t>
            </a:r>
            <a:r>
              <a:rPr lang="en-GB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Arquitetura</a:t>
            </a:r>
            <a:endParaRPr lang="en-GB" dirty="0" smtClean="0">
              <a:solidFill>
                <a:srgbClr val="FFFFFF"/>
              </a:solidFill>
              <a:latin typeface="Trebuchet MS"/>
              <a:cs typeface="Trebuchet MS"/>
            </a:endParaRPr>
          </a:p>
          <a:p>
            <a:r>
              <a:rPr lang="en-GB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GB" dirty="0" smtClean="0">
                <a:solidFill>
                  <a:srgbClr val="FFFFFF"/>
                </a:solidFill>
                <a:latin typeface="Trebuchet MS"/>
                <a:cs typeface="Trebuchet MS"/>
              </a:rPr>
              <a:t> - O </a:t>
            </a:r>
            <a:r>
              <a:rPr lang="en-GB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lang="en-GB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GB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é</a:t>
            </a:r>
            <a:r>
              <a:rPr lang="en-GB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GB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possível</a:t>
            </a:r>
            <a:endParaRPr lang="en-GB" dirty="0" smtClean="0">
              <a:solidFill>
                <a:srgbClr val="FFFFFF"/>
              </a:solidFill>
              <a:latin typeface="Trebuchet MS"/>
              <a:cs typeface="Trebuchet MS"/>
            </a:endParaRPr>
          </a:p>
          <a:p>
            <a:r>
              <a:rPr lang="en-GB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GB" dirty="0" smtClean="0">
                <a:solidFill>
                  <a:srgbClr val="FFFFFF"/>
                </a:solidFill>
                <a:latin typeface="Trebuchet MS"/>
                <a:cs typeface="Trebuchet MS"/>
              </a:rPr>
              <a:t> - </a:t>
            </a:r>
            <a:r>
              <a:rPr lang="en-GB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Soluções</a:t>
            </a:r>
            <a:endParaRPr lang="en-GB" dirty="0" smtClean="0">
              <a:solidFill>
                <a:srgbClr val="FFFFFF"/>
              </a:solidFill>
              <a:latin typeface="Trebuchet MS"/>
              <a:cs typeface="Trebuchet MS"/>
            </a:endParaRPr>
          </a:p>
          <a:p>
            <a:r>
              <a:rPr lang="en-GB" dirty="0" smtClean="0">
                <a:solidFill>
                  <a:srgbClr val="FFFFFF"/>
                </a:solidFill>
                <a:latin typeface="Trebuchet MS"/>
                <a:cs typeface="Trebuchet MS"/>
              </a:rPr>
              <a:t>Demos</a:t>
            </a:r>
            <a:endParaRPr lang="en-GB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marL="0" indent="0">
              <a:buNone/>
            </a:pPr>
            <a:endParaRPr lang="en-GB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2727" y="302335"/>
            <a:ext cx="282245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 smtClean="0">
                <a:solidFill>
                  <a:srgbClr val="FFFFFF"/>
                </a:solidFill>
                <a:latin typeface="Trebuchet MS"/>
                <a:cs typeface="Trebuchet MS"/>
              </a:rPr>
              <a:t>Agenda</a:t>
            </a:r>
            <a:endParaRPr lang="en-US" sz="45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080883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 smtClean="0">
                <a:solidFill>
                  <a:srgbClr val="FFFFFF"/>
                </a:solidFill>
                <a:latin typeface="Trebuchet MS"/>
                <a:cs typeface="Trebuchet MS"/>
              </a:rPr>
              <a:t> – O </a:t>
            </a:r>
            <a:r>
              <a:rPr lang="en-US" sz="40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lang="en-US" sz="4000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podemos</a:t>
            </a:r>
            <a:r>
              <a:rPr lang="en-US" sz="4000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fazer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384" y="1455652"/>
            <a:ext cx="1096347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- </a:t>
            </a:r>
            <a:r>
              <a:rPr lang="en-US" sz="3200" b="1" dirty="0" err="1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Empacotamento</a:t>
            </a:r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 </a:t>
            </a:r>
            <a:r>
              <a:rPr lang="en-US" sz="3200" b="1" dirty="0" err="1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recursos</a:t>
            </a:r>
            <a:endParaRPr lang="en-US" sz="3200" b="1" dirty="0" smtClean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endParaRPr lang="en-US" sz="3200" b="1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	</a:t>
            </a:r>
            <a:r>
              <a:rPr lang="en-US" sz="3200" dirty="0" err="1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declarar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mínimo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máximo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recursos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computacionais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(CPU &amp;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Memória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)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containers.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Kuberentes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irá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alocar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containers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onde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eles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puderem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caber.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Isto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incrementa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eficiência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computacional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ultimamente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ajuda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baixar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custos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42434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 smtClean="0">
                <a:solidFill>
                  <a:srgbClr val="FFFFFF"/>
                </a:solidFill>
                <a:latin typeface="Trebuchet MS"/>
                <a:cs typeface="Trebuchet MS"/>
              </a:rPr>
              <a:t> – O </a:t>
            </a:r>
            <a:r>
              <a:rPr lang="en-US" sz="40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lang="en-US" sz="4000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podemos</a:t>
            </a:r>
            <a:r>
              <a:rPr lang="en-US" sz="4000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fazer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384" y="1455652"/>
            <a:ext cx="10963476" cy="5016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- 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Service Discovery e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Autoscaling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endParaRPr lang="en-US" sz="3200" b="1" dirty="0" smtClean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dirty="0" err="1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Kubernetes</a:t>
            </a:r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automaticamente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expor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containers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 internet e outros containers no cluster.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Ele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automaticamente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balanceia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tráfego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através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dos containers.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Kubernetes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suporta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service discovery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através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variáveis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ambiente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DNS.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também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configurar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autoscaling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baseado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CPU,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Memória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containers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aumentarem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recursos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utilização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0602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 smtClean="0">
                <a:solidFill>
                  <a:srgbClr val="FFFFFF"/>
                </a:solidFill>
                <a:latin typeface="Trebuchet MS"/>
                <a:cs typeface="Trebuchet MS"/>
              </a:rPr>
              <a:t> – O </a:t>
            </a:r>
            <a:r>
              <a:rPr lang="en-US" sz="40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lang="en-US" sz="4000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podemos</a:t>
            </a:r>
            <a:r>
              <a:rPr lang="en-US" sz="4000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fazer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384" y="1455652"/>
            <a:ext cx="1096347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- Cluster </a:t>
            </a:r>
            <a:r>
              <a:rPr lang="en-US" sz="3200" b="1" dirty="0" err="1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Heterogêneo</a:t>
            </a:r>
            <a:endParaRPr lang="en-US" sz="3200" b="1" dirty="0" smtClean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endParaRPr lang="en-US" sz="3200" b="1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	</a:t>
            </a:r>
            <a:r>
              <a:rPr lang="en-US" sz="3200" dirty="0" err="1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Kubernetes</a:t>
            </a:r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roda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qualquer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lugar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construir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cluster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conjunto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VM's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rodando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nuvem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on-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premisses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bare metal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dentro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data center. </a:t>
            </a:r>
          </a:p>
        </p:txBody>
      </p:sp>
    </p:spTree>
    <p:extLst>
      <p:ext uri="{BB962C8B-B14F-4D97-AF65-F5344CB8AC3E}">
        <p14:creationId xmlns:p14="http://schemas.microsoft.com/office/powerpoint/2010/main" val="2148020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 smtClean="0">
                <a:solidFill>
                  <a:srgbClr val="FFFFFF"/>
                </a:solidFill>
                <a:latin typeface="Trebuchet MS"/>
                <a:cs typeface="Trebuchet MS"/>
              </a:rPr>
              <a:t> – O </a:t>
            </a:r>
            <a:r>
              <a:rPr lang="en-US" sz="40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lang="en-US" sz="4000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podemos</a:t>
            </a:r>
            <a:r>
              <a:rPr lang="en-US" sz="4000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fazer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384" y="1455652"/>
            <a:ext cx="1096347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- </a:t>
            </a:r>
            <a:r>
              <a:rPr lang="en-US" sz="3200" b="1" dirty="0" err="1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Armazenamento</a:t>
            </a:r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persistente</a:t>
            </a:r>
            <a:endParaRPr lang="en-US" sz="3200" b="1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dirty="0" err="1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Kuberentes</a:t>
            </a:r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inclui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suporte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armazenamento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persistente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conectado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stateless.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Existe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suporte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AWS EBS, GCP,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muitos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muitos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muitos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outros. </a:t>
            </a:r>
          </a:p>
        </p:txBody>
      </p:sp>
    </p:spTree>
    <p:extLst>
      <p:ext uri="{BB962C8B-B14F-4D97-AF65-F5344CB8AC3E}">
        <p14:creationId xmlns:p14="http://schemas.microsoft.com/office/powerpoint/2010/main" val="2628375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 smtClean="0">
                <a:solidFill>
                  <a:srgbClr val="FFFFFF"/>
                </a:solidFill>
                <a:latin typeface="Trebuchet MS"/>
                <a:cs typeface="Trebuchet MS"/>
              </a:rPr>
              <a:t> – O </a:t>
            </a:r>
            <a:r>
              <a:rPr lang="en-US" sz="40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lang="en-US" sz="4000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podemos</a:t>
            </a:r>
            <a:r>
              <a:rPr lang="en-US" sz="4000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fazer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384" y="1455652"/>
            <a:ext cx="1096347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- HA</a:t>
            </a:r>
            <a:endParaRPr lang="en-US" sz="3200" b="1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	</a:t>
            </a:r>
          </a:p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dirty="0" err="1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Kuberentes</a:t>
            </a:r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escalável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planeta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Terra.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Isto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requer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atenção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especial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funcionalidades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HA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multi-master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cluster federation. Cluster Federation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permite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conectar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clusters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conjunto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permitir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se um cluster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caia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containers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podem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automaticamente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serem</a:t>
            </a:r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movidos</a:t>
            </a:r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 outro cluster. </a:t>
            </a:r>
          </a:p>
        </p:txBody>
      </p:sp>
    </p:spTree>
    <p:extLst>
      <p:ext uri="{BB962C8B-B14F-4D97-AF65-F5344CB8AC3E}">
        <p14:creationId xmlns:p14="http://schemas.microsoft.com/office/powerpoint/2010/main" val="3558901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 smtClean="0">
                <a:solidFill>
                  <a:srgbClr val="FFFFFF"/>
                </a:solidFill>
                <a:latin typeface="Trebuchet MS"/>
                <a:cs typeface="Trebuchet MS"/>
              </a:rPr>
              <a:t> – O </a:t>
            </a:r>
            <a:r>
              <a:rPr lang="en-US" sz="40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lang="en-US" sz="4000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podemos</a:t>
            </a:r>
            <a:r>
              <a:rPr lang="en-US" sz="4000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fazer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384" y="1455652"/>
            <a:ext cx="1096347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Estes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itens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fazem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Kubernetes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perfeito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rodar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diferentes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arquiteturas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desde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monolíticas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web,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até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microserviços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altamente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distribuídos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até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mesmo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batch.</a:t>
            </a:r>
          </a:p>
        </p:txBody>
      </p:sp>
    </p:spTree>
    <p:extLst>
      <p:ext uri="{BB962C8B-B14F-4D97-AF65-F5344CB8AC3E}">
        <p14:creationId xmlns:p14="http://schemas.microsoft.com/office/powerpoint/2010/main" val="3988718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 smtClean="0">
                <a:solidFill>
                  <a:srgbClr val="FFFFFF"/>
                </a:solidFill>
                <a:latin typeface="Trebuchet MS"/>
                <a:cs typeface="Trebuchet MS"/>
              </a:rPr>
              <a:t> – </a:t>
            </a:r>
            <a:r>
              <a:rPr lang="en-US" sz="40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Soluções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384" y="1455652"/>
            <a:ext cx="109634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dirty="0" err="1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Alguns</a:t>
            </a:r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dos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problemas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irá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enfrentar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quando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rodar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containerizadas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</a:t>
            </a:r>
            <a:r>
              <a:rPr lang="en-US" sz="3200" dirty="0" err="1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ambiente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clusterizado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Kubernetes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resolve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elas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</p:txBody>
      </p:sp>
      <p:pic>
        <p:nvPicPr>
          <p:cNvPr id="2" name="Picture 1" descr="architecture-1837176_1280-e1506670343685-1024x45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8919"/>
            <a:ext cx="7439185" cy="3305498"/>
          </a:xfrm>
          <a:prstGeom prst="rect">
            <a:avLst/>
          </a:prstGeom>
        </p:spPr>
      </p:pic>
      <p:pic>
        <p:nvPicPr>
          <p:cNvPr id="6" name="Picture 5" descr="architecture-1837176_1280-e1506670343685-1024x455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86"/>
          <a:stretch/>
        </p:blipFill>
        <p:spPr>
          <a:xfrm flipH="1">
            <a:off x="7430308" y="3087820"/>
            <a:ext cx="4040541" cy="330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59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 smtClean="0">
                <a:solidFill>
                  <a:srgbClr val="FFFFFF"/>
                </a:solidFill>
                <a:latin typeface="Trebuchet MS"/>
                <a:cs typeface="Trebuchet MS"/>
              </a:rPr>
              <a:t> – </a:t>
            </a:r>
            <a:r>
              <a:rPr lang="en-US" sz="40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Soluções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5384" y="1455652"/>
            <a:ext cx="1096347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Scheduling</a:t>
            </a:r>
            <a:endParaRPr lang="en-US" sz="3200" b="1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	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construiu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grande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baseada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containers?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Seeeensacional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!! Agora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precisa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se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certificar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ela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irá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rodar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onde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quando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ela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deve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importante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rodar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máquinas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corretas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dentro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cluster.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96380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 smtClean="0">
                <a:solidFill>
                  <a:srgbClr val="FFFFFF"/>
                </a:solidFill>
                <a:latin typeface="Trebuchet MS"/>
                <a:cs typeface="Trebuchet MS"/>
              </a:rPr>
              <a:t> – </a:t>
            </a:r>
            <a:r>
              <a:rPr lang="en-US" sz="40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Soluções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5384" y="1455652"/>
            <a:ext cx="1096347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Load balancing</a:t>
            </a:r>
          </a:p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	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está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up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rodando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Perfeito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! agora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precisa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se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certificar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tráfego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cliente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distribuído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até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mesmo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através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nós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cluster.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importante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esteja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fazendo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bom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uso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recursos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cada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host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aguentar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carga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clientes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alguns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containers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trabalhem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carga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máxima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enquanto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outros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estão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trabalhar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77815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 smtClean="0">
                <a:solidFill>
                  <a:srgbClr val="FFFFFF"/>
                </a:solidFill>
                <a:latin typeface="Trebuchet MS"/>
                <a:cs typeface="Trebuchet MS"/>
              </a:rPr>
              <a:t> – </a:t>
            </a:r>
            <a:r>
              <a:rPr lang="en-US" sz="40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Soluções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5384" y="1455652"/>
            <a:ext cx="1096347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Application scaling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	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tem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containers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rodando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o load balancer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está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distribuindo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carga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muito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bem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entre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eles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Muito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muito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bom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!! Agora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precisa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trazer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mais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containers online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aguentar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tráfego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crescente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mesmo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picos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demanda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depois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terminar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containers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quando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mais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necessários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importante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poder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suportar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picos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requisições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serviço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1781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42727" y="302335"/>
            <a:ext cx="61086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 smtClean="0">
                <a:solidFill>
                  <a:srgbClr val="FFFFFF"/>
                </a:solidFill>
                <a:latin typeface="Trebuchet MS"/>
                <a:cs typeface="Trebuchet MS"/>
              </a:rPr>
              <a:t>Containers </a:t>
            </a:r>
            <a:r>
              <a:rPr lang="en-US" sz="45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endParaRPr lang="en-US" sz="45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03653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 smtClean="0">
                <a:solidFill>
                  <a:srgbClr val="FFFFFF"/>
                </a:solidFill>
                <a:latin typeface="Trebuchet MS"/>
                <a:cs typeface="Trebuchet MS"/>
              </a:rPr>
              <a:t> – </a:t>
            </a:r>
            <a:r>
              <a:rPr lang="en-US" sz="40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Soluções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5384" y="1455652"/>
            <a:ext cx="1096347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Cluster management and monitoring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	</a:t>
            </a:r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Agora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tem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rodando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eficientemente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cluster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gigantesco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tem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gerenciar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ela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precisa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definir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lançar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escalar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balancear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tráfego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monitorar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saúde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dos containers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estão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rodando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uma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tarefa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fácil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8985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42727" y="302335"/>
            <a:ext cx="61086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smtClean="0">
                <a:solidFill>
                  <a:srgbClr val="FFFFFF"/>
                </a:solidFill>
                <a:latin typeface="Trebuchet MS"/>
                <a:cs typeface="Trebuchet MS"/>
              </a:rPr>
              <a:t>Demos</a:t>
            </a:r>
            <a:endParaRPr lang="en-US" sz="45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15719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42727" y="302335"/>
            <a:ext cx="61086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smtClean="0">
                <a:solidFill>
                  <a:srgbClr val="FFFFFF"/>
                </a:solidFill>
                <a:latin typeface="Trebuchet MS"/>
                <a:cs typeface="Trebuchet MS"/>
              </a:rPr>
              <a:t>Demos</a:t>
            </a:r>
            <a:endParaRPr lang="en-US" sz="45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320" y="1438952"/>
            <a:ext cx="10972800" cy="4708555"/>
          </a:xfrm>
        </p:spPr>
        <p:txBody>
          <a:bodyPr/>
          <a:lstStyle/>
          <a:p>
            <a:r>
              <a:rPr lang="en-GB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Autoscaling</a:t>
            </a:r>
            <a:endParaRPr lang="en-GB" dirty="0" smtClean="0">
              <a:solidFill>
                <a:srgbClr val="FFFFFF"/>
              </a:solidFill>
              <a:latin typeface="Trebuchet MS"/>
              <a:cs typeface="Trebuchet MS"/>
            </a:endParaRPr>
          </a:p>
          <a:p>
            <a:endParaRPr lang="en-GB" dirty="0" smtClean="0">
              <a:solidFill>
                <a:srgbClr val="FFFFFF"/>
              </a:solidFill>
              <a:latin typeface="Trebuchet MS"/>
              <a:cs typeface="Trebuchet MS"/>
            </a:endParaRPr>
          </a:p>
          <a:p>
            <a:r>
              <a:rPr lang="en-GB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Liveness</a:t>
            </a:r>
            <a:r>
              <a:rPr lang="en-GB" dirty="0" smtClean="0">
                <a:solidFill>
                  <a:srgbClr val="FFFFFF"/>
                </a:solidFill>
                <a:latin typeface="Trebuchet MS"/>
                <a:cs typeface="Trebuchet MS"/>
              </a:rPr>
              <a:t> e readiness</a:t>
            </a:r>
          </a:p>
          <a:p>
            <a:pPr marL="0" indent="0">
              <a:buNone/>
            </a:pPr>
            <a:endParaRPr lang="en-GB" dirty="0" smtClean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marL="0" indent="0">
              <a:buNone/>
            </a:pPr>
            <a:r>
              <a:rPr lang="en-GB" dirty="0" smtClean="0">
                <a:solidFill>
                  <a:srgbClr val="FFFFFF"/>
                </a:solidFill>
                <a:latin typeface="Trebuchet MS"/>
                <a:cs typeface="Trebuchet MS"/>
              </a:rPr>
              <a:t>Rolling update</a:t>
            </a:r>
          </a:p>
          <a:p>
            <a:pPr marL="0" indent="0">
              <a:buNone/>
            </a:pPr>
            <a:endParaRPr lang="en-GB" dirty="0" smtClean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marL="0" indent="0">
              <a:buNone/>
            </a:pPr>
            <a:r>
              <a:rPr lang="en-GB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Cron</a:t>
            </a:r>
            <a:r>
              <a:rPr lang="en-GB" dirty="0" smtClean="0">
                <a:solidFill>
                  <a:srgbClr val="FFFFFF"/>
                </a:solidFill>
                <a:latin typeface="Trebuchet MS"/>
                <a:cs typeface="Trebuchet MS"/>
              </a:rPr>
              <a:t> Jobs</a:t>
            </a:r>
            <a:endParaRPr lang="en-GB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567973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8819" y="1347893"/>
            <a:ext cx="10826135" cy="788619"/>
          </a:xfrm>
        </p:spPr>
        <p:txBody>
          <a:bodyPr/>
          <a:lstStyle/>
          <a:p>
            <a:r>
              <a:rPr lang="en-GB" sz="2600" dirty="0" err="1" smtClean="0">
                <a:solidFill>
                  <a:schemeClr val="bg1"/>
                </a:solidFill>
              </a:rPr>
              <a:t>www.brcloudservices.com</a:t>
            </a:r>
            <a:r>
              <a:rPr lang="en-GB" sz="2600" dirty="0" smtClean="0">
                <a:solidFill>
                  <a:schemeClr val="bg1"/>
                </a:solidFill>
              </a:rPr>
              <a:t>                                     </a:t>
            </a:r>
            <a:r>
              <a:rPr lang="en-GB" sz="2600" dirty="0" err="1" smtClean="0">
                <a:solidFill>
                  <a:schemeClr val="bg1"/>
                </a:solidFill>
              </a:rPr>
              <a:t>www.rancher.com</a:t>
            </a:r>
            <a:endParaRPr lang="en-GB" sz="2600" dirty="0" smtClean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00776"/>
            <a:ext cx="12192000" cy="12899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906" y="133470"/>
            <a:ext cx="3225665" cy="12429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404" y="0"/>
            <a:ext cx="2617858" cy="1570715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2936456" y="5188801"/>
            <a:ext cx="6319089" cy="7886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2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ctr"/>
            <a:r>
              <a:rPr lang="en-GB" dirty="0" err="1" smtClean="0">
                <a:solidFill>
                  <a:schemeClr val="bg1"/>
                </a:solidFill>
              </a:rPr>
              <a:t>jonathan@brcloudservices.com</a:t>
            </a:r>
            <a:endParaRPr lang="en-GB" dirty="0" smtClean="0">
              <a:solidFill>
                <a:schemeClr val="bg1"/>
              </a:solidFill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2704611" y="6008913"/>
            <a:ext cx="6782779" cy="7886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2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ctr"/>
            <a:r>
              <a:rPr lang="en-GB" dirty="0" err="1" smtClean="0">
                <a:solidFill>
                  <a:srgbClr val="FFFFFF"/>
                </a:solidFill>
              </a:rPr>
              <a:t>slideshare.net</a:t>
            </a:r>
            <a:r>
              <a:rPr lang="en-GB" dirty="0" smtClean="0">
                <a:solidFill>
                  <a:srgbClr val="FFFFFF"/>
                </a:solidFill>
              </a:rPr>
              <a:t>/</a:t>
            </a:r>
            <a:r>
              <a:rPr lang="en-GB" dirty="0" err="1" smtClean="0">
                <a:solidFill>
                  <a:srgbClr val="FFFFFF"/>
                </a:solidFill>
              </a:rPr>
              <a:t>jonathanbaraldi</a:t>
            </a:r>
            <a:endParaRPr lang="en-GB" dirty="0" smtClean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 rot="20501980">
            <a:off x="24586" y="5307601"/>
            <a:ext cx="39002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srgbClr val="FF6600"/>
                </a:solidFill>
              </a:rPr>
              <a:t>Obrigado!!!</a:t>
            </a:r>
            <a:endParaRPr lang="en-US" sz="5000" dirty="0">
              <a:solidFill>
                <a:srgbClr val="FF66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 rot="20501980">
            <a:off x="8938063" y="5295385"/>
            <a:ext cx="39002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srgbClr val="FF6600"/>
                </a:solidFill>
              </a:rPr>
              <a:t>Obrigado!!!</a:t>
            </a:r>
            <a:endParaRPr lang="en-US" sz="5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17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384" y="1455652"/>
            <a:ext cx="109634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dirty="0" err="1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Docker</a:t>
            </a:r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projeto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código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aberto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automatiza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implantação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aplicativos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dentro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contêineres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mantido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pela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empresa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Docker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Inc.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Trebuchet MS"/>
                <a:cs typeface="Trebuchet MS"/>
              </a:rPr>
              <a:t>Containers </a:t>
            </a:r>
            <a:r>
              <a:rPr lang="en-US" sz="40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7" name="Picture 6" descr="1-_NQN6_YnxS29m8vFzWYl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928" y="3136890"/>
            <a:ext cx="7248796" cy="322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040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383" y="1455652"/>
            <a:ext cx="11306203" cy="3185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 </a:t>
            </a:r>
            <a:r>
              <a:rPr lang="en-US" sz="3200" dirty="0" err="1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Docker</a:t>
            </a:r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fornece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uma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camada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adicional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abstração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automação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virtualização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nível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operacional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utilizando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recursos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isolamento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kernel do Linux,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5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cgroups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5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namespaces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e um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sistema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arquivos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5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union mounting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padrão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</a:t>
            </a:r>
            <a:r>
              <a:rPr lang="en-US" sz="35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OverlayFS</a:t>
            </a:r>
            <a:r>
              <a:rPr lang="en-US" sz="35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dando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possibilidade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uso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outros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sistema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arquivos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Trebuchet MS"/>
                <a:cs typeface="Trebuchet MS"/>
              </a:rPr>
              <a:t>Containers </a:t>
            </a:r>
            <a:r>
              <a:rPr lang="en-US" sz="40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294457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Trebuchet MS"/>
                <a:cs typeface="Trebuchet MS"/>
              </a:rPr>
              <a:t>Containers </a:t>
            </a:r>
            <a:r>
              <a:rPr lang="en-US" sz="40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2" name="Picture 1" descr="docker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9" y="999832"/>
            <a:ext cx="6825730" cy="536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43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383" y="1455652"/>
            <a:ext cx="1130620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idéia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Docker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cada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contêiner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rode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apenas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uma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serviço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dados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importantes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fiquem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persistidos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fora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container,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facultando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assim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possibilidade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contêiner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descartável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(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destruir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container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recriar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comprometer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integridade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instalação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serviço</a:t>
            </a:r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).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Trebuchet MS"/>
                <a:cs typeface="Trebuchet MS"/>
              </a:rPr>
              <a:t>Containers </a:t>
            </a:r>
            <a:r>
              <a:rPr lang="en-US" sz="40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77331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Trebuchet MS"/>
                <a:cs typeface="Trebuchet MS"/>
              </a:rPr>
              <a:t>Containers </a:t>
            </a:r>
            <a:r>
              <a:rPr lang="en-US" sz="40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24" y="1148879"/>
            <a:ext cx="7116073" cy="502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27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resentation2" id="{DB30B048-7537-4783-848C-40AFE1FF95A8}" vid="{EDB07A40-CBE3-4EBC-BF05-A9032F75CE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Rancher Template</Template>
  <TotalTime>13255</TotalTime>
  <Words>190</Words>
  <Application>Microsoft Macintosh PowerPoint</Application>
  <PresentationFormat>Custom</PresentationFormat>
  <Paragraphs>199</Paragraphs>
  <Slides>43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simple-light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Rancher 1.0.1</dc:title>
  <dc:creator>Chris Urwin</dc:creator>
  <cp:lastModifiedBy>Jonathan Baraldi</cp:lastModifiedBy>
  <cp:revision>184</cp:revision>
  <dcterms:created xsi:type="dcterms:W3CDTF">2016-04-25T07:17:18Z</dcterms:created>
  <dcterms:modified xsi:type="dcterms:W3CDTF">2017-11-08T14:30:43Z</dcterms:modified>
</cp:coreProperties>
</file>